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60"/>
  </p:normalViewPr>
  <p:slideViewPr>
    <p:cSldViewPr>
      <p:cViewPr>
        <p:scale>
          <a:sx n="50" d="100"/>
          <a:sy n="50" d="100"/>
        </p:scale>
        <p:origin x="-1190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03500-FCF7-4F19-BA8C-8DC5FE4338CF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4120-5F94-4CC2-9FE8-A623F6AC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43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4120-5F94-4CC2-9FE8-A623F6ACE94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4120-5F94-4CC2-9FE8-A623F6ACE94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4120-5F94-4CC2-9FE8-A623F6ACE9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4120-5F94-4CC2-9FE8-A623F6ACE94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36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A4120-5F94-4CC2-9FE8-A623F6ACE94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78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55;&#1054;&#1057;&#1051;&#1045;&#1044;%20&#1055;&#1056;&#1045;&#1047;&#1045;&#1053;&#1058;&#1040;&#1062;&#1048;&#1071;\ErikSchlangen_2012X-480p-ru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323528" y="1844824"/>
            <a:ext cx="8352928" cy="244827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Анализ методов испытаний дренирующих асфальтобетонов в лабораторных условиях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Фильтрационная способность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дренирующих асфальтобетонов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268760"/>
            <a:ext cx="4283968" cy="36724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 В Канаде фильтрационная способность дренирующих асфальтобетонных  образцов оценивается с помощью установки </a:t>
            </a:r>
            <a:r>
              <a:rPr lang="ru-RU" sz="1600" dirty="0" err="1" smtClean="0"/>
              <a:t>Gilson</a:t>
            </a:r>
            <a:r>
              <a:rPr lang="ru-RU" sz="1600" dirty="0" smtClean="0"/>
              <a:t> </a:t>
            </a:r>
            <a:r>
              <a:rPr lang="ru-RU" sz="1600" dirty="0" err="1" smtClean="0"/>
              <a:t>Asphalt</a:t>
            </a:r>
            <a:r>
              <a:rPr lang="ru-RU" sz="1600" dirty="0" smtClean="0"/>
              <a:t>, позволяющей определить количество воды прошедший через испытуемый образец за определенное количество времени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5805264"/>
            <a:ext cx="45365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Вид  прибора по определению фильтрационной способности дренирующих асфальтобетонов</a:t>
            </a:r>
            <a:endParaRPr lang="ru-RU" sz="14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4963" t="1861" r="16874" b="14374"/>
          <a:stretch>
            <a:fillRect/>
          </a:stretch>
        </p:blipFill>
        <p:spPr bwMode="auto">
          <a:xfrm>
            <a:off x="4499992" y="980728"/>
            <a:ext cx="45365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Фильтрационная способность </a:t>
            </a:r>
            <a:r>
              <a:rPr lang="ru-RU" sz="2400" b="1" dirty="0" smtClean="0"/>
              <a:t>дренирующих асфальтобетонов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268760"/>
            <a:ext cx="4680520" cy="54726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Испытания фильтрационной способности дренирующих асфальтобетонов было проведено на восьми образцах. Каждый образец был обернут тонкой пленкой, предотвращающей попадание воды мимо образца, и затем закреплен в металлической форме сверху которой  устанавливается мерный цилиндр.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После установки образца, прибор заполняется водой с постоянной скоростью. Как только вода достигает верхней части сосуда прибора открывается клапан и фиксируется, с какой скоростью происходит падение жидкости в цилиндре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501008"/>
            <a:ext cx="403244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Вид  прибора с установленным в нем образцом</a:t>
            </a: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5010" t="5817" r="8151" b="15657"/>
          <a:stretch>
            <a:fillRect/>
          </a:stretch>
        </p:blipFill>
        <p:spPr bwMode="auto">
          <a:xfrm>
            <a:off x="4932040" y="1124744"/>
            <a:ext cx="40324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587" t="4295" r="8786" b="37717"/>
          <a:stretch>
            <a:fillRect/>
          </a:stretch>
        </p:blipFill>
        <p:spPr bwMode="auto">
          <a:xfrm>
            <a:off x="4860032" y="4221088"/>
            <a:ext cx="40679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187624" y="404664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/>
              <a:t>Фильтрационная способность дренирующих асфальтобетонов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462" t="3602" r="3962"/>
          <a:stretch>
            <a:fillRect/>
          </a:stretch>
        </p:blipFill>
        <p:spPr bwMode="auto">
          <a:xfrm>
            <a:off x="4932040" y="1556792"/>
            <a:ext cx="38884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4932040" y="6021288"/>
            <a:ext cx="388843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Схема прибора с установленным в нем образцом и налитой жидкостью</a:t>
            </a:r>
            <a:endParaRPr lang="ru-RU" sz="1400" dirty="0"/>
          </a:p>
        </p:txBody>
      </p:sp>
      <p:sp>
        <p:nvSpPr>
          <p:cNvPr id="7" name="AutoShape 2061"/>
          <p:cNvSpPr>
            <a:spLocks noChangeArrowheads="1"/>
          </p:cNvSpPr>
          <p:nvPr/>
        </p:nvSpPr>
        <p:spPr bwMode="auto">
          <a:xfrm>
            <a:off x="107504" y="1268760"/>
            <a:ext cx="4680520" cy="54726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Уникальной модификацией одного из таких типов оборудования является фильтрационный прибор фирмы </a:t>
            </a:r>
            <a:r>
              <a:rPr lang="ru-RU" dirty="0" err="1" smtClean="0"/>
              <a:t>Zarauz</a:t>
            </a:r>
            <a:r>
              <a:rPr lang="ru-RU" dirty="0" smtClean="0"/>
              <a:t> В этом устройстве, вода падает с определенной высоты и течет свободно на поверхность покрытия, что позволяет определить два параметра: максимальный радиус растекания воды на покрытии и время за какое вода просачивается с его поверхности.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Фильтрационная способность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дренирующих асфальтобетонов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5229200"/>
            <a:ext cx="417646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Прибор во Флориде для определения фильтрационной способности дренирующего асфальтобетона в покрытии</a:t>
            </a:r>
            <a:endParaRPr lang="ru-RU" sz="14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5630" t="3448" r="8905" b="14943"/>
          <a:stretch>
            <a:fillRect/>
          </a:stretch>
        </p:blipFill>
        <p:spPr bwMode="auto">
          <a:xfrm>
            <a:off x="4499992" y="1268760"/>
            <a:ext cx="414753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Рисунок 20"/>
          <p:cNvPicPr/>
          <p:nvPr/>
        </p:nvPicPr>
        <p:blipFill>
          <a:blip r:embed="rId3" cstate="print"/>
          <a:srcRect l="6490" t="3353" r="4320" b="6115"/>
          <a:stretch>
            <a:fillRect/>
          </a:stretch>
        </p:blipFill>
        <p:spPr bwMode="auto">
          <a:xfrm>
            <a:off x="251520" y="1268760"/>
            <a:ext cx="34563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Прямоугольник 21"/>
          <p:cNvSpPr/>
          <p:nvPr/>
        </p:nvSpPr>
        <p:spPr>
          <a:xfrm>
            <a:off x="0" y="5229200"/>
            <a:ext cx="3923928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Видоизмененный прибор по определению фильтрационной способности дренирующего асфальтобетона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755576" y="188640"/>
            <a:ext cx="7772400" cy="720378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latin typeface="+mj-lt"/>
              </a:rPr>
              <a:t>Прибор для определения фильтрационной способности ДСК АВТОБАН</a:t>
            </a:r>
            <a:endParaRPr lang="ru-RU" altLang="ru-RU" sz="2400" b="1" dirty="0">
              <a:latin typeface="+mj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275856" y="2132856"/>
            <a:ext cx="674688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  <a:alpha val="8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885113" y="2119313"/>
            <a:ext cx="673100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  <a:alpha val="8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0" y="4797152"/>
            <a:ext cx="674687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  <a:alpha val="8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6" descr="D:\Users\Kuzneu\Documents\РАБОТА\РАБОТА АВТОБАН\РАЗНОЕ\Презентации\ВСЕРОССийский конкурс ЛИдер освоения 2\Презентация дренир\DSCN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52736"/>
            <a:ext cx="29749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9" descr="V:\Красов С.А\фото на умень\Изменение размера Изменение размера DSCN0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917" y="4077072"/>
            <a:ext cx="250008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0" descr="V:\Красов С.А\фото на умень\Изменение размера Изменение размера DSCN0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77072"/>
            <a:ext cx="2493497" cy="186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1" descr="V:\Красов С.А\фото на умень\Изменение размера Изменение размера DSCN0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1852011" cy="247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2" descr="V:\Красов С.А\фото на умень\Изменение размера Изменение размера DSCN0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62841"/>
            <a:ext cx="2952328" cy="221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Стрелка вправо 15"/>
          <p:cNvSpPr/>
          <p:nvPr/>
        </p:nvSpPr>
        <p:spPr>
          <a:xfrm>
            <a:off x="2555776" y="4797152"/>
            <a:ext cx="674687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  <a:alpha val="8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868144" y="4869160"/>
            <a:ext cx="674688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>
                <a:lumMod val="60000"/>
                <a:lumOff val="40000"/>
                <a:alpha val="8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Фильтрационная способность </a:t>
            </a:r>
            <a:r>
              <a:rPr lang="ru-RU" sz="2400" b="1" dirty="0" smtClean="0"/>
              <a:t>дренирующих асфальтобетонов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 cstate="print"/>
          <a:srcRect l="6448" b="60339"/>
          <a:stretch>
            <a:fillRect/>
          </a:stretch>
        </p:blipFill>
        <p:spPr bwMode="auto">
          <a:xfrm>
            <a:off x="2483768" y="1196752"/>
            <a:ext cx="4154041" cy="199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79712" y="1196752"/>
            <a:ext cx="496888" cy="2016224"/>
          </a:xfrm>
          <a:prstGeom prst="rect">
            <a:avLst/>
          </a:prstGeom>
          <a:solidFill>
            <a:schemeClr val="accent6">
              <a:lumMod val="40000"/>
              <a:lumOff val="60000"/>
              <a:alpha val="5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пропускная способность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(в день)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83768" y="3212976"/>
            <a:ext cx="4104456" cy="253916"/>
          </a:xfrm>
          <a:prstGeom prst="rect">
            <a:avLst/>
          </a:prstGeom>
          <a:solidFill>
            <a:schemeClr val="accent6">
              <a:lumMod val="40000"/>
              <a:lumOff val="60000"/>
              <a:alpha val="5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050" dirty="0" smtClean="0"/>
              <a:t>Содержание вяжущего, %</a:t>
            </a:r>
            <a:endParaRPr lang="ru-RU" sz="1050" dirty="0"/>
          </a:p>
        </p:txBody>
      </p:sp>
      <p:sp>
        <p:nvSpPr>
          <p:cNvPr id="21" name="AutoShape 2061"/>
          <p:cNvSpPr>
            <a:spLocks noChangeArrowheads="1"/>
          </p:cNvSpPr>
          <p:nvPr/>
        </p:nvSpPr>
        <p:spPr bwMode="auto">
          <a:xfrm>
            <a:off x="107504" y="3861048"/>
            <a:ext cx="8784976" cy="28803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Многочисленные исследования позволяют сделать вывод о том, что с увеличением содержания вяжущего в смеси наблюдается тенденция по снижению фильтрационных способностей дренирующего асфальтобетона. Повышенное содержание вяжущего приводит к тому, что часть его занимает место воздушных пустот, сокращая их количество. Это приводит к снижению свободного пространства для движения воды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Устойчивость дренирующего асфальтобетона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к  воздействию влаги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2061"/>
          <p:cNvSpPr>
            <a:spLocks noChangeArrowheads="1"/>
          </p:cNvSpPr>
          <p:nvPr/>
        </p:nvSpPr>
        <p:spPr bwMode="auto">
          <a:xfrm>
            <a:off x="107504" y="980728"/>
            <a:ext cx="8928992" cy="57606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В России: </a:t>
            </a:r>
            <a:r>
              <a:rPr lang="ru-RU" dirty="0" smtClean="0"/>
              <a:t>коэффициент водостойкости (определении отношения прочности при сжатии при температуре 20 </a:t>
            </a:r>
            <a:r>
              <a:rPr lang="ru-RU" baseline="30000" dirty="0" smtClean="0"/>
              <a:t>0</a:t>
            </a:r>
            <a:r>
              <a:rPr lang="ru-RU" dirty="0" smtClean="0"/>
              <a:t>С после выдерживания образцов в вакууме к прочности при сжатии при температуре 20 </a:t>
            </a:r>
            <a:r>
              <a:rPr lang="ru-RU" baseline="30000" dirty="0" smtClean="0"/>
              <a:t>0</a:t>
            </a:r>
            <a:r>
              <a:rPr lang="ru-RU" dirty="0" smtClean="0"/>
              <a:t>С образцов выдержанных час в воде).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В США и Европе:</a:t>
            </a:r>
            <a:r>
              <a:rPr lang="ru-RU" dirty="0" smtClean="0"/>
              <a:t> определения  устойчивости дренирующих асфальтобетонов к воздействию влаги используют косвенный предел прочности при растяжении (ITS) и косвенное отношение предела прочности (</a:t>
            </a:r>
            <a:r>
              <a:rPr lang="en-US" dirty="0" smtClean="0"/>
              <a:t>I</a:t>
            </a:r>
            <a:r>
              <a:rPr lang="ru-RU" dirty="0" smtClean="0"/>
              <a:t>TSR) (</a:t>
            </a:r>
            <a:r>
              <a:rPr lang="ru-RU" dirty="0" err="1" smtClean="0"/>
              <a:t>Термостатирование</a:t>
            </a:r>
            <a:r>
              <a:rPr lang="ru-RU" dirty="0" smtClean="0"/>
              <a:t> образцов осуществляется путем замораживания-оттаивания или же только </a:t>
            </a:r>
            <a:r>
              <a:rPr lang="ru-RU" dirty="0" err="1" smtClean="0"/>
              <a:t>термостатированием</a:t>
            </a:r>
            <a:r>
              <a:rPr lang="ru-RU" dirty="0" smtClean="0"/>
              <a:t> во влажной среде без цикла замораживания-оттаивания)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/>
              <a:t>В Японии </a:t>
            </a:r>
            <a:r>
              <a:rPr lang="ru-RU" dirty="0" smtClean="0"/>
              <a:t>при проведении испытания асфальтобетонные образцы выдерживаются в течение 24 ч при температуре 20 °C в воде или в воздушной камере. После этого данные образцы еще в течение 24 ч выдерживаются при температуре 0°C в воздушной среде, а затем при скорости </a:t>
            </a:r>
            <a:r>
              <a:rPr lang="ru-RU" dirty="0" err="1" smtClean="0"/>
              <a:t>нагружения</a:t>
            </a:r>
            <a:r>
              <a:rPr lang="ru-RU" dirty="0" smtClean="0"/>
              <a:t> 50,8 мм/мин. давятся на прессе до образования трещины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Устойчивость дренирующего асфальтобетона </a:t>
            </a:r>
            <a:r>
              <a:rPr lang="ru-RU" sz="2400" b="1" dirty="0" smtClean="0"/>
              <a:t>к  воздействию влаги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2061"/>
          <p:cNvSpPr>
            <a:spLocks noChangeArrowheads="1"/>
          </p:cNvSpPr>
          <p:nvPr/>
        </p:nvSpPr>
        <p:spPr bwMode="auto">
          <a:xfrm>
            <a:off x="0" y="1412776"/>
            <a:ext cx="3960440" cy="518457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48245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504" y="2916664"/>
            <a:ext cx="370790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косвенный предел прочности образцов асфальтобетона во влажном и сухом состоянии;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ITSR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косвенное отношение пределов прочности влажных и сухих образцов;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максимальная разрушающая нагрузка;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диаметр образца;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высота образца.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04864"/>
            <a:ext cx="3779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ITS = 2F/</a:t>
            </a:r>
            <a:r>
              <a:rPr lang="en-US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πdh</a:t>
            </a:r>
            <a:endParaRPr lang="ru-RU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ITSR = ITS</a:t>
            </a:r>
            <a:r>
              <a:rPr lang="en-US" sz="1100" i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WET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 ITS</a:t>
            </a:r>
            <a:r>
              <a:rPr lang="en-US" sz="1100" i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DRY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725144"/>
            <a:ext cx="48245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Схема прибора с установленным в нем образцом и налитой жидкостью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061"/>
          <p:cNvSpPr>
            <a:spLocks noChangeArrowheads="1"/>
          </p:cNvSpPr>
          <p:nvPr/>
        </p:nvSpPr>
        <p:spPr bwMode="auto">
          <a:xfrm>
            <a:off x="539552" y="1916832"/>
            <a:ext cx="4320480" cy="439248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Сущность данного метода испытаний заключается в определении отношения пределов прочности сухих и влажных образцов, предварительно подверженных воздействию положительных и отрицательных температур</a:t>
            </a:r>
            <a:endParaRPr lang="ru-RU" sz="2000" dirty="0"/>
          </a:p>
        </p:txBody>
      </p:sp>
      <p:sp>
        <p:nvSpPr>
          <p:cNvPr id="12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Тест </a:t>
            </a:r>
            <a:r>
              <a:rPr lang="en-US" sz="2000" b="1" dirty="0" err="1" smtClean="0"/>
              <a:t>Lottman</a:t>
            </a:r>
            <a:r>
              <a:rPr lang="ru-RU" sz="2000" b="1" dirty="0" smtClean="0"/>
              <a:t> для дренирующих асфальтобетонов</a:t>
            </a:r>
            <a:endParaRPr lang="ru-RU" sz="2000" b="1" dirty="0"/>
          </a:p>
        </p:txBody>
      </p:sp>
      <p:pic>
        <p:nvPicPr>
          <p:cNvPr id="4" name="Рисунок 3" descr="AFPBH4L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3409466" cy="4536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061"/>
          <p:cNvSpPr>
            <a:spLocks noChangeArrowheads="1"/>
          </p:cNvSpPr>
          <p:nvPr/>
        </p:nvSpPr>
        <p:spPr bwMode="auto">
          <a:xfrm>
            <a:off x="539552" y="1196752"/>
            <a:ext cx="8280920" cy="194421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Образцы, предназначенные для испытания по методу</a:t>
            </a:r>
            <a:r>
              <a:rPr lang="ru-RU" sz="1600" i="1" dirty="0" smtClean="0"/>
              <a:t> </a:t>
            </a:r>
            <a:r>
              <a:rPr lang="en-US" sz="1600" i="1" dirty="0" err="1" smtClean="0"/>
              <a:t>Lottmana</a:t>
            </a:r>
            <a:r>
              <a:rPr lang="ru-RU" sz="1600" i="1" dirty="0" smtClean="0"/>
              <a:t>, </a:t>
            </a:r>
            <a:r>
              <a:rPr lang="ru-RU" sz="1600" dirty="0" smtClean="0"/>
              <a:t>подвергаются 18 циклам замораживания-оттаивания, при этом один цикл состоит из охлаждения в течение 4 часов при температуре минус 18 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 и нагреву в течение 4 часов при температуре 49 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С. Чтобы ускорить процесс воздействия температуры на образец разрешается </a:t>
            </a:r>
            <a:r>
              <a:rPr lang="ru-RU" sz="1600" dirty="0" err="1" smtClean="0"/>
              <a:t>термостатировать</a:t>
            </a:r>
            <a:r>
              <a:rPr lang="ru-RU" sz="1600" dirty="0" smtClean="0"/>
              <a:t> его 15 часов при температуре минус 18 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С, а затем 24 часа при температуре 60 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 в воде.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6453336"/>
            <a:ext cx="482453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Подготовка образцов к испытанию по методу </a:t>
            </a:r>
            <a:r>
              <a:rPr lang="en-US" sz="1400" b="1" i="1" dirty="0" err="1" smtClean="0"/>
              <a:t>Lottmana</a:t>
            </a:r>
            <a:endParaRPr lang="ru-RU" sz="14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t="33333" r="-935"/>
          <a:stretch>
            <a:fillRect/>
          </a:stretch>
        </p:blipFill>
        <p:spPr bwMode="auto">
          <a:xfrm>
            <a:off x="755576" y="3237855"/>
            <a:ext cx="77153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19872" y="3429000"/>
            <a:ext cx="1940981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Замораживание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5157192"/>
            <a:ext cx="1514197" cy="338554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Оттаивание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Тест </a:t>
            </a:r>
            <a:r>
              <a:rPr lang="en-US" sz="2000" b="1" dirty="0" err="1" smtClean="0"/>
              <a:t>Lottman</a:t>
            </a:r>
            <a:r>
              <a:rPr lang="ru-RU" sz="2000" b="1" dirty="0" smtClean="0"/>
              <a:t> для дренирующих асфальтобетонов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404664"/>
            <a:ext cx="6588224" cy="722049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методов испытаний дренирующих асфальтобетонов в лабораторных условиях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061"/>
          <p:cNvSpPr>
            <a:spLocks noChangeArrowheads="1"/>
          </p:cNvSpPr>
          <p:nvPr/>
        </p:nvSpPr>
        <p:spPr bwMode="auto">
          <a:xfrm>
            <a:off x="179512" y="1484784"/>
            <a:ext cx="8496944" cy="381642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 Определение показателя стекания вяжущего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 Количество воздушных пустот (пористость) дренирующих асфальтобетонов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 Фильтрационная способность дренирующих асфальтобетонов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 Устойчивость асфальтобетона к  воздействию влаги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 Тест </a:t>
            </a:r>
            <a:r>
              <a:rPr lang="en-US" dirty="0" err="1" smtClean="0"/>
              <a:t>Lottman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Устойчивость к </a:t>
            </a:r>
            <a:r>
              <a:rPr lang="ru-RU" dirty="0" err="1" smtClean="0"/>
              <a:t>истираемости</a:t>
            </a:r>
            <a:r>
              <a:rPr lang="ru-RU" dirty="0" smtClean="0"/>
              <a:t> дренирующих асфальтобетонов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 Устойчивость к </a:t>
            </a:r>
            <a:r>
              <a:rPr lang="ru-RU" dirty="0" err="1" smtClean="0"/>
              <a:t>колееобразованию</a:t>
            </a:r>
            <a:r>
              <a:rPr lang="ru-RU" dirty="0" smtClean="0"/>
              <a:t> дренирующих асфальтобетонов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 Испытания на сдвиг промежуточного слоя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 Модуль сдвига</a:t>
            </a:r>
            <a:endParaRPr lang="ru-RU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79512" y="5445224"/>
            <a:ext cx="8496944" cy="129614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На стадии разработки подбора состава: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b="1" dirty="0" smtClean="0"/>
              <a:t> Потеря частиц при сдвиговых усилиях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b="1" dirty="0" smtClean="0"/>
              <a:t> Симулятор трафика</a:t>
            </a: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6165304"/>
            <a:ext cx="59766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Испытание образцов по методу </a:t>
            </a:r>
            <a:r>
              <a:rPr lang="en-US" sz="2400" b="1" i="1" dirty="0" err="1" smtClean="0"/>
              <a:t>Lottman</a:t>
            </a:r>
            <a:endParaRPr lang="ru-RU" sz="2400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b="3906"/>
          <a:stretch>
            <a:fillRect/>
          </a:stretch>
        </p:blipFill>
        <p:spPr bwMode="auto">
          <a:xfrm>
            <a:off x="467544" y="1628800"/>
            <a:ext cx="8064896" cy="451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050580" y="5070934"/>
            <a:ext cx="228601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Сухие образцы (</a:t>
            </a:r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Dry)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9472" y="5070934"/>
            <a:ext cx="264320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влажные образцы</a:t>
            </a:r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(WET)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Тест </a:t>
            </a:r>
            <a:r>
              <a:rPr lang="en-US" sz="2000" b="1" dirty="0" err="1" smtClean="0"/>
              <a:t>Lottman</a:t>
            </a:r>
            <a:r>
              <a:rPr lang="ru-RU" sz="2000" b="1" dirty="0" smtClean="0"/>
              <a:t> для дренирующих асфальтобетонов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5949280"/>
            <a:ext cx="842493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Подготовка образцов к испытанию по модифицированному методу </a:t>
            </a:r>
            <a:r>
              <a:rPr lang="en-US" sz="2000" b="1" i="1" dirty="0" err="1" smtClean="0"/>
              <a:t>Lottmana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6531068" cy="29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1876" y="3858768"/>
            <a:ext cx="77170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1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1876" y="4074792"/>
            <a:ext cx="104523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образец</a:t>
            </a:r>
            <a:endParaRPr lang="ru-RU" sz="1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2780928"/>
            <a:ext cx="1878800" cy="683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2852936"/>
            <a:ext cx="28629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Вакуум </a:t>
            </a:r>
            <a:endParaRPr lang="ru-RU" sz="1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52476" y="3066680"/>
            <a:ext cx="894667" cy="512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12516" y="4578848"/>
            <a:ext cx="720080" cy="427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Тест </a:t>
            </a:r>
            <a:r>
              <a:rPr lang="en-US" sz="2000" b="1" dirty="0" err="1" smtClean="0"/>
              <a:t>Lottmana</a:t>
            </a:r>
            <a:r>
              <a:rPr lang="ru-RU" sz="2000" b="1" dirty="0" smtClean="0"/>
              <a:t> для дренирующих асфальтобетонов</a:t>
            </a:r>
            <a:endParaRPr lang="ru-RU" sz="2000" b="1" dirty="0"/>
          </a:p>
        </p:txBody>
      </p:sp>
      <p:sp>
        <p:nvSpPr>
          <p:cNvPr id="11" name="AutoShape 2061"/>
          <p:cNvSpPr>
            <a:spLocks noChangeArrowheads="1"/>
          </p:cNvSpPr>
          <p:nvPr/>
        </p:nvSpPr>
        <p:spPr bwMode="auto">
          <a:xfrm>
            <a:off x="611560" y="1124744"/>
            <a:ext cx="8280920" cy="158417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В соответствии с AASHTO T 283 может применяться модифицированный метод </a:t>
            </a:r>
            <a:r>
              <a:rPr lang="en-US" sz="1600" b="1" i="1" dirty="0" err="1" smtClean="0"/>
              <a:t>Lottmana</a:t>
            </a:r>
            <a:r>
              <a:rPr lang="ru-RU" sz="1600" b="1" i="1" dirty="0" smtClean="0"/>
              <a:t>, </a:t>
            </a:r>
            <a:r>
              <a:rPr lang="ru-RU" sz="1600" dirty="0" smtClean="0"/>
              <a:t>отличающийся повышенным значением показателя </a:t>
            </a:r>
            <a:r>
              <a:rPr lang="en-US" sz="1600" dirty="0" smtClean="0"/>
              <a:t>TSR</a:t>
            </a:r>
            <a:r>
              <a:rPr lang="ru-RU" sz="1600" dirty="0" smtClean="0"/>
              <a:t> и подготовкой образцов к испытанию. </a:t>
            </a:r>
            <a:r>
              <a:rPr lang="ru-RU" sz="1600" dirty="0" smtClean="0"/>
              <a:t>Часть образцов при проведении испытания подвергается выдерживанию в вакуумной установке в течение 30 минут </a:t>
            </a:r>
          </a:p>
          <a:p>
            <a:pPr algn="just">
              <a:lnSpc>
                <a:spcPct val="150000"/>
              </a:lnSpc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Тест </a:t>
            </a:r>
            <a:r>
              <a:rPr lang="en-US" sz="2000" b="1" dirty="0" err="1" smtClean="0"/>
              <a:t>Lottman</a:t>
            </a:r>
            <a:r>
              <a:rPr lang="ru-RU" sz="2000" b="1" dirty="0" smtClean="0"/>
              <a:t> для дренирующих асфальтобетонов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805264"/>
            <a:ext cx="705678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Испытания по модифицированному методу </a:t>
            </a:r>
            <a:r>
              <a:rPr lang="en-US" sz="2000" b="1" i="1" dirty="0" err="1" smtClean="0"/>
              <a:t>Lottmana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8407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1403648" y="4077072"/>
            <a:ext cx="309634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Сухие образцы (</a:t>
            </a:r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Dry)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4077072"/>
            <a:ext cx="302433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влажные образцы</a:t>
            </a:r>
            <a:r>
              <a:rPr lang="en-US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(WET)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061"/>
          <p:cNvSpPr>
            <a:spLocks noChangeArrowheads="1"/>
          </p:cNvSpPr>
          <p:nvPr/>
        </p:nvSpPr>
        <p:spPr bwMode="auto">
          <a:xfrm>
            <a:off x="971600" y="188640"/>
            <a:ext cx="7632848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Устойчивость к </a:t>
            </a:r>
            <a:r>
              <a:rPr lang="ru-RU" sz="2000" b="1" dirty="0" err="1" smtClean="0"/>
              <a:t>истираемости</a:t>
            </a:r>
            <a:r>
              <a:rPr lang="ru-RU" sz="2000" b="1" dirty="0" smtClean="0"/>
              <a:t> дренирующих асфальтобетонов</a:t>
            </a:r>
            <a:endParaRPr lang="ru-RU" sz="2000" b="1" dirty="0"/>
          </a:p>
        </p:txBody>
      </p:sp>
      <p:sp>
        <p:nvSpPr>
          <p:cNvPr id="11" name="AutoShape 2061"/>
          <p:cNvSpPr>
            <a:spLocks noChangeArrowheads="1"/>
          </p:cNvSpPr>
          <p:nvPr/>
        </p:nvSpPr>
        <p:spPr bwMode="auto">
          <a:xfrm>
            <a:off x="179512" y="1412776"/>
            <a:ext cx="5112568" cy="511256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При появлении дренирующих асфальтобетонов важным параметром, определяющим их качество, является устойчивость к </a:t>
            </a:r>
            <a:r>
              <a:rPr lang="ru-RU" sz="1600" dirty="0" err="1" smtClean="0"/>
              <a:t>истираемости</a:t>
            </a:r>
            <a:r>
              <a:rPr lang="ru-RU" sz="1600" dirty="0" smtClean="0"/>
              <a:t> (</a:t>
            </a:r>
            <a:r>
              <a:rPr lang="ru-RU" sz="1600" dirty="0" err="1" smtClean="0"/>
              <a:t>полируемость</a:t>
            </a:r>
            <a:r>
              <a:rPr lang="ru-RU" sz="1600" dirty="0" smtClean="0"/>
              <a:t>) В США принято было считать, что дренирующий асфальтобетон должен обладать высокой устойчивостью к </a:t>
            </a:r>
            <a:r>
              <a:rPr lang="ru-RU" sz="1600" dirty="0" err="1" smtClean="0"/>
              <a:t>истираемости</a:t>
            </a:r>
            <a:r>
              <a:rPr lang="ru-RU" sz="1600" dirty="0" smtClean="0"/>
              <a:t> от длительного воздействия на него сульфата магния. Материал соответствовал нормативным требованиям, если потери в структуре составляли менее 15 %. В штате Орегон требования предъявлялись еще жестче – менее 12 %.</a:t>
            </a:r>
            <a:endParaRPr lang="ru-RU" sz="1600" dirty="0"/>
          </a:p>
        </p:txBody>
      </p:sp>
      <p:pic>
        <p:nvPicPr>
          <p:cNvPr id="4" name="Рисунок 3" descr="img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3600400" cy="36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061"/>
          <p:cNvSpPr>
            <a:spLocks noChangeArrowheads="1"/>
          </p:cNvSpPr>
          <p:nvPr/>
        </p:nvSpPr>
        <p:spPr bwMode="auto">
          <a:xfrm>
            <a:off x="971600" y="188640"/>
            <a:ext cx="7632848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Устойчивость к </a:t>
            </a:r>
            <a:r>
              <a:rPr lang="ru-RU" sz="2000" b="1" dirty="0" err="1" smtClean="0"/>
              <a:t>истираемости</a:t>
            </a:r>
            <a:r>
              <a:rPr lang="ru-RU" sz="2000" b="1" dirty="0" smtClean="0"/>
              <a:t> дренирующих асфальтобетонов</a:t>
            </a:r>
            <a:endParaRPr lang="ru-RU" sz="2000" b="1" dirty="0"/>
          </a:p>
        </p:txBody>
      </p:sp>
      <p:pic>
        <p:nvPicPr>
          <p:cNvPr id="4" name="Рисунок 3" descr="http://www.pavementinteractive.org/wp-content/uploads/2011/04/Abrasion_equip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4968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056" t="4834" r="52722" b="3314"/>
          <a:stretch>
            <a:fillRect/>
          </a:stretch>
        </p:blipFill>
        <p:spPr bwMode="auto">
          <a:xfrm>
            <a:off x="5436096" y="1196752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2056" t="6491" r="2722" b="1657"/>
          <a:stretch>
            <a:fillRect/>
          </a:stretch>
        </p:blipFill>
        <p:spPr bwMode="auto">
          <a:xfrm>
            <a:off x="5436096" y="3356992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87624" y="5661248"/>
            <a:ext cx="6840760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6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Прибор Лос-Анджелеса со стальными шариками и образцы после испытания в нем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061"/>
          <p:cNvSpPr>
            <a:spLocks noChangeArrowheads="1"/>
          </p:cNvSpPr>
          <p:nvPr/>
        </p:nvSpPr>
        <p:spPr bwMode="auto">
          <a:xfrm>
            <a:off x="971600" y="188640"/>
            <a:ext cx="7632848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Устойчивость к </a:t>
            </a:r>
            <a:r>
              <a:rPr lang="ru-RU" sz="2000" b="1" dirty="0" err="1" smtClean="0"/>
              <a:t>истираемости</a:t>
            </a:r>
            <a:r>
              <a:rPr lang="ru-RU" sz="2000" b="1" dirty="0" smtClean="0"/>
              <a:t> дренирующих асфальтобетонов</a:t>
            </a:r>
            <a:endParaRPr lang="ru-RU" sz="2000" b="1" dirty="0"/>
          </a:p>
        </p:txBody>
      </p:sp>
      <p:sp>
        <p:nvSpPr>
          <p:cNvPr id="11" name="AutoShape 2061"/>
          <p:cNvSpPr>
            <a:spLocks noChangeArrowheads="1"/>
          </p:cNvSpPr>
          <p:nvPr/>
        </p:nvSpPr>
        <p:spPr bwMode="auto">
          <a:xfrm>
            <a:off x="179512" y="1052736"/>
            <a:ext cx="8964488" cy="56886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Испытание дренирующих асфальтобетонов на устойчивость к </a:t>
            </a:r>
            <a:r>
              <a:rPr lang="ru-RU" sz="1600" dirty="0" err="1" smtClean="0"/>
              <a:t>истираемости</a:t>
            </a:r>
            <a:r>
              <a:rPr lang="ru-RU" sz="1600" dirty="0" smtClean="0"/>
              <a:t> определяется в соответствии с методом </a:t>
            </a:r>
            <a:r>
              <a:rPr lang="en-US" sz="1600" dirty="0" err="1" smtClean="0">
                <a:solidFill>
                  <a:srgbClr val="FF0000"/>
                </a:solidFill>
              </a:rPr>
              <a:t>Cantabro</a:t>
            </a:r>
            <a:r>
              <a:rPr lang="ru-RU" sz="16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Проведение испытания в рамках данного метода заключается: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/>
              <a:t> в помещении образца дренирующего асфальтобетона в барабан Лос-Анджелеса без применения стальных шаров, после чего задается 300 вращений со скоростью 30-33 об/мин.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Обработка результатов испытаний заключается в вычислении процента потери массы образца после испытания по сравнению с первоначальной массой.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 Данный метод широко применяется в Японии для проведения исследований асфальтобетона при отрицательной температуре. </a:t>
            </a:r>
            <a:r>
              <a:rPr lang="ru-RU" sz="1600" b="1" dirty="0" smtClean="0"/>
              <a:t>Дренирующий асфальтобетон выдерживается в течение нескольких часов при температуре минус 20 </a:t>
            </a:r>
            <a:r>
              <a:rPr lang="ru-RU" sz="1600" b="1" baseline="30000" dirty="0" smtClean="0"/>
              <a:t>0</a:t>
            </a:r>
            <a:r>
              <a:rPr lang="ru-RU" sz="1600" b="1" dirty="0" smtClean="0"/>
              <a:t>С, после чего испытывается в барабане Лос-Анджелеса без стальных шариков,</a:t>
            </a:r>
            <a:r>
              <a:rPr lang="ru-RU" sz="1600" dirty="0" smtClean="0"/>
              <a:t> что позволяет оценить устойчивость материала к эксплуатации в зимних условиях.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188640"/>
            <a:ext cx="7200800" cy="100811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/>
              <a:t>Устойчивость к </a:t>
            </a:r>
            <a:r>
              <a:rPr lang="ru-RU" sz="2400" b="1" dirty="0" err="1" smtClean="0"/>
              <a:t>колееобразованию</a:t>
            </a:r>
            <a:r>
              <a:rPr lang="ru-RU" sz="2400" b="1" dirty="0" smtClean="0"/>
              <a:t> дренирующих асфальтобетонов</a:t>
            </a:r>
            <a:endParaRPr lang="ru-RU" sz="2400" b="1" dirty="0"/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79512" y="1484784"/>
            <a:ext cx="8784976" cy="36724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1600" dirty="0" err="1" smtClean="0"/>
              <a:t>Колееобразование</a:t>
            </a:r>
            <a:r>
              <a:rPr lang="ru-RU" sz="1600" dirty="0" smtClean="0"/>
              <a:t> не главное беспокойство при применении дренирующего асфальтобетона, так как толщина устраиваемого слоя составляет всего 25-50 мм. Кроме того, большое количество воздушных пустот дают возможность беспрепятственно проникать в поры асфальтобетона воздуху, что позволяет понизить температуру покрытия и сохранить жесткость его структуре по сравнения с плотным асфальтобетоном 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188640"/>
            <a:ext cx="7200800" cy="100811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/>
              <a:t>Устойчивость к </a:t>
            </a:r>
            <a:r>
              <a:rPr lang="ru-RU" sz="2400" b="1" dirty="0" err="1" smtClean="0"/>
              <a:t>колееобразованию</a:t>
            </a:r>
            <a:r>
              <a:rPr lang="ru-RU" sz="2400" b="1" dirty="0" smtClean="0"/>
              <a:t> дренирующих асфальтобетонов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t="49051"/>
          <a:stretch>
            <a:fillRect/>
          </a:stretch>
        </p:blipFill>
        <p:spPr bwMode="auto">
          <a:xfrm>
            <a:off x="467544" y="1484785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/>
          <p:nvPr/>
        </p:nvPicPr>
        <p:blipFill>
          <a:blip r:embed="rId2" cstate="print"/>
          <a:srcRect b="52848"/>
          <a:stretch>
            <a:fillRect/>
          </a:stretch>
        </p:blipFill>
        <p:spPr bwMode="auto">
          <a:xfrm>
            <a:off x="4788024" y="1484784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827584" y="5085184"/>
            <a:ext cx="7920880" cy="707886"/>
          </a:xfrm>
          <a:prstGeom prst="rect">
            <a:avLst/>
          </a:prstGeom>
          <a:solidFill>
            <a:schemeClr val="accent6">
              <a:lumMod val="40000"/>
              <a:lumOff val="60000"/>
              <a:alpha val="7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Лабораторные установки на </a:t>
            </a:r>
            <a:r>
              <a:rPr lang="ru-RU" sz="2000" b="1" i="1" dirty="0" err="1" smtClean="0"/>
              <a:t>колееобразование</a:t>
            </a:r>
            <a:r>
              <a:rPr lang="ru-RU" sz="2000" b="1" i="1" dirty="0" smtClean="0"/>
              <a:t>: с твердым колесом, и на </a:t>
            </a:r>
            <a:r>
              <a:rPr lang="ru-RU" sz="2000" b="1" i="1" dirty="0" err="1" smtClean="0"/>
              <a:t>пневмошине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Устойчивость к </a:t>
            </a:r>
            <a:r>
              <a:rPr lang="ru-RU" sz="2000" b="1" dirty="0" err="1" smtClean="0"/>
              <a:t>колееобразованию</a:t>
            </a:r>
            <a:r>
              <a:rPr lang="ru-RU" sz="2000" b="1" dirty="0" smtClean="0"/>
              <a:t> дренирующих асфальтобетонов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157192"/>
            <a:ext cx="42119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График испытания различных составов дренирующих асфальтобетонов на </a:t>
            </a:r>
            <a:r>
              <a:rPr lang="ru-RU" sz="1400" b="1" i="1" dirty="0" err="1" smtClean="0"/>
              <a:t>колееобразование</a:t>
            </a:r>
            <a:endParaRPr lang="ru-RU" sz="1400" dirty="0"/>
          </a:p>
        </p:txBody>
      </p:sp>
      <p:sp>
        <p:nvSpPr>
          <p:cNvPr id="7" name="AutoShape 2061"/>
          <p:cNvSpPr>
            <a:spLocks noChangeArrowheads="1"/>
          </p:cNvSpPr>
          <p:nvPr/>
        </p:nvSpPr>
        <p:spPr bwMode="auto">
          <a:xfrm>
            <a:off x="107504" y="980728"/>
            <a:ext cx="4680520" cy="587727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Анализ результатов испытаний указывает на то, что некоторые составы дренирующих асфальтобетонов, имеющих большое количество щебня с максимальным размером зерен 8 мм, обладают достаточно низкими значениями глубины </a:t>
            </a:r>
            <a:r>
              <a:rPr lang="ru-RU" dirty="0" err="1" smtClean="0"/>
              <a:t>колееобразования</a:t>
            </a:r>
            <a:r>
              <a:rPr lang="ru-RU" dirty="0" smtClean="0"/>
              <a:t> (4,4 и 4,5 мм). Это связано с каркасной структурой дренирующего асфальтобетона, когда происходит создание пакета асфальтобетона по принципу «камень на камне»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4431" b="6665"/>
          <a:stretch>
            <a:fillRect/>
          </a:stretch>
        </p:blipFill>
        <p:spPr bwMode="auto">
          <a:xfrm>
            <a:off x="5292080" y="1628800"/>
            <a:ext cx="38519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932040" y="1628800"/>
            <a:ext cx="392088" cy="3024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Глубина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колеи,мм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653136"/>
            <a:ext cx="4211960" cy="2616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Количество приложенных нагрузки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800" b="1" dirty="0" smtClean="0"/>
              <a:t>Испытания на сдвиг промежуточного слоя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021288"/>
            <a:ext cx="756084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Схема испытательного устройства</a:t>
            </a:r>
            <a:endParaRPr lang="ru-RU" sz="1400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585802" cy="4663403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827584" y="2780928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Пневматический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140968"/>
            <a:ext cx="93610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зажим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93004" y="2636912"/>
            <a:ext cx="1296144" cy="138920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996952"/>
            <a:ext cx="5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55486" y="3068960"/>
            <a:ext cx="18466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1196752"/>
            <a:ext cx="121981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Плоскость среза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4785" y="3583749"/>
            <a:ext cx="1504967" cy="12750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1229619"/>
            <a:ext cx="1944216" cy="5948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Поперечная сила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1484784"/>
            <a:ext cx="43204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66322" y="4952052"/>
            <a:ext cx="1267341" cy="49158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Опора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4271643"/>
            <a:ext cx="1080120" cy="65429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404664"/>
            <a:ext cx="6588224" cy="722049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Определение показателя стекания вяжущего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971600" y="1340768"/>
            <a:ext cx="7200800" cy="331236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i="1" dirty="0" smtClean="0"/>
              <a:t>Определение показателя стекания вяжущего методом: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/>
              <a:t>      сетчатого цилиндра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/>
              <a:t>     </a:t>
            </a:r>
            <a:r>
              <a:rPr lang="en-US" sz="2000" b="1" i="1" dirty="0" err="1" smtClean="0"/>
              <a:t>Shellenbergera</a:t>
            </a:r>
            <a:endParaRPr lang="ru-RU" sz="2000" b="1" i="1" dirty="0" smtClean="0"/>
          </a:p>
          <a:p>
            <a:pPr>
              <a:lnSpc>
                <a:spcPct val="150000"/>
              </a:lnSpc>
            </a:pPr>
            <a:r>
              <a:rPr lang="ru-RU" sz="2000" b="1" i="1" dirty="0" smtClean="0"/>
              <a:t>     </a:t>
            </a:r>
            <a:r>
              <a:rPr lang="ru-RU" sz="2000" b="1" i="1" dirty="0" err="1" smtClean="0"/>
              <a:t>Пирекса</a:t>
            </a:r>
            <a:endParaRPr lang="ru-RU" sz="2000" dirty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539552" y="5157192"/>
            <a:ext cx="8208912" cy="151216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1600" b="1" dirty="0" smtClean="0"/>
              <a:t>В 2002 г в США опрос среди дорожных организаций выявил, что 65 % из них для определения показателя стекания вяжущего в дренирующих асфальтобетонных смесях используют метод сетчатого цилиндра, а остальные используют метод </a:t>
            </a:r>
            <a:r>
              <a:rPr lang="ru-RU" sz="1600" b="1" dirty="0" err="1" smtClean="0"/>
              <a:t>Пирекса</a:t>
            </a:r>
            <a:r>
              <a:rPr lang="ru-RU" sz="1600" b="1" dirty="0" smtClean="0"/>
              <a:t> или менее известные способы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/>
              <a:t>Потеря частиц при сдвиговых усилиях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157192"/>
            <a:ext cx="889248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Схема </a:t>
            </a:r>
            <a:r>
              <a:rPr lang="ru-RU" i="1" dirty="0" smtClean="0"/>
              <a:t>движения </a:t>
            </a:r>
            <a:r>
              <a:rPr lang="ru-RU" i="1" dirty="0" smtClean="0"/>
              <a:t>автомобиля на парковочной стоянке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960440" cy="341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1124744"/>
            <a:ext cx="467251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187624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/>
              <a:t>Симулятор трафика</a:t>
            </a:r>
            <a:endParaRPr lang="ru-RU" sz="24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223963"/>
            <a:ext cx="6324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rikSchlangen_2012X-480p-ru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132856"/>
            <a:ext cx="3621253" cy="271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1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404664"/>
            <a:ext cx="6588224" cy="722049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Определение показателя стекания вяжущего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899592" y="1268760"/>
            <a:ext cx="7200800" cy="9361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6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b="1" i="1" dirty="0" smtClean="0"/>
              <a:t>Определение показателя стекания вяжущего методом сетчатого цилиндра</a:t>
            </a:r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323528" y="2492896"/>
            <a:ext cx="5328592" cy="424847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7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endParaRPr lang="ru-RU" sz="1600" dirty="0" smtClean="0"/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Во время метода стекания в сетчатом цилиндре образцы из дренирующей асфальтобетонной смеси предварительно придавливаются прессованием под давлением 3 МПа, а затем выдерживаются в форме в сушильном шкафу при температуре 180 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 в течение 7,5 часов. По окончанию испытаний определяют показатель стекания вяжущего, как процент потерянного битумного вяжущего из образцов по отношению к проценту от исходного  содержания вяжущего.</a:t>
            </a:r>
          </a:p>
          <a:p>
            <a:pPr>
              <a:lnSpc>
                <a:spcPct val="150000"/>
              </a:lnSpc>
            </a:pPr>
            <a:endParaRPr lang="ru-RU" sz="1400" dirty="0" smtClean="0"/>
          </a:p>
          <a:p>
            <a:pPr>
              <a:lnSpc>
                <a:spcPct val="150000"/>
              </a:lnSpc>
            </a:pPr>
            <a:endParaRPr lang="ru-RU" sz="1400" b="1" i="1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657" t="3549" r="51439" b="11269"/>
          <a:stretch>
            <a:fillRect/>
          </a:stretch>
        </p:blipFill>
        <p:spPr bwMode="auto">
          <a:xfrm>
            <a:off x="6300192" y="2492896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/>
          <p:nvPr/>
        </p:nvPicPr>
        <p:blipFill>
          <a:blip r:embed="rId2" cstate="print"/>
          <a:srcRect l="54299" b="7042"/>
          <a:stretch>
            <a:fillRect/>
          </a:stretch>
        </p:blipFill>
        <p:spPr bwMode="auto">
          <a:xfrm>
            <a:off x="6300192" y="4581128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188640"/>
            <a:ext cx="6588224" cy="722049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Определение показателя стекания вяжущего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827584" y="980728"/>
            <a:ext cx="7560840" cy="9361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6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b="1" i="1" dirty="0" smtClean="0"/>
              <a:t>Определении показателя стекания методом </a:t>
            </a:r>
            <a:r>
              <a:rPr lang="en-US" sz="2000" b="1" i="1" dirty="0" err="1" smtClean="0"/>
              <a:t>Shellenbergera</a:t>
            </a:r>
            <a:endParaRPr lang="ru-RU" sz="2000" b="1" i="1" dirty="0" smtClean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07504" y="2348880"/>
            <a:ext cx="5184576" cy="439248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7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Метод </a:t>
            </a:r>
            <a:r>
              <a:rPr lang="en-US" sz="1600" dirty="0" err="1" smtClean="0"/>
              <a:t>Shellenbergera</a:t>
            </a:r>
            <a:r>
              <a:rPr lang="en-US" sz="1600" dirty="0" smtClean="0"/>
              <a:t> </a:t>
            </a:r>
            <a:r>
              <a:rPr lang="ru-RU" sz="1600" dirty="0" smtClean="0"/>
              <a:t>заключается в том, что в предварительно взвешенный и прогретый стеклянный термостойкий стакан засыпается 1,0 – 1,1 кг дренирующей асфальтобетонной смеси, после чего он помещается в сушильный шкаф на 1 час при температуре 170 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С. По окончанию времени переворачивают стакан и смесь высыпают. На стенках стакана остается некоторое  количество асфальтового вяжущего.</a:t>
            </a:r>
          </a:p>
          <a:p>
            <a:pPr algn="just"/>
            <a:r>
              <a:rPr lang="ru-RU" sz="1600" dirty="0" smtClean="0"/>
              <a:t>Стекание дренирующей асфальтобетонной смеси определяют по  формуле: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dirty="0" smtClean="0"/>
              <a:t> </a:t>
            </a:r>
          </a:p>
          <a:p>
            <a:pPr algn="just"/>
            <a:r>
              <a:rPr lang="ru-RU" sz="1600" dirty="0" smtClean="0"/>
              <a:t>, где g</a:t>
            </a:r>
            <a:r>
              <a:rPr lang="ru-RU" sz="1600" baseline="-25000" dirty="0" smtClean="0"/>
              <a:t>1</a:t>
            </a:r>
            <a:r>
              <a:rPr lang="ru-RU" sz="1600" dirty="0" smtClean="0"/>
              <a:t>, g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, g</a:t>
            </a:r>
            <a:r>
              <a:rPr lang="ru-RU" sz="1600" baseline="-25000" dirty="0" smtClean="0"/>
              <a:t>3</a:t>
            </a:r>
            <a:r>
              <a:rPr lang="ru-RU" sz="1600" dirty="0" smtClean="0"/>
              <a:t> - масса стакана соответственно пустого, со смесью и после ее удаления, г.</a:t>
            </a:r>
          </a:p>
          <a:p>
            <a:pPr algn="just">
              <a:lnSpc>
                <a:spcPct val="150000"/>
              </a:lnSpc>
            </a:pP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1400" b="1" i="1" dirty="0" smtClean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242" t="3917" r="66474"/>
          <a:stretch>
            <a:fillRect/>
          </a:stretch>
        </p:blipFill>
        <p:spPr bwMode="auto">
          <a:xfrm>
            <a:off x="5364088" y="1988840"/>
            <a:ext cx="1872208" cy="17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/>
          <p:cNvPicPr/>
          <p:nvPr/>
        </p:nvPicPr>
        <p:blipFill>
          <a:blip r:embed="rId2" cstate="print"/>
          <a:srcRect l="33858" t="2995" r="35100"/>
          <a:stretch>
            <a:fillRect/>
          </a:stretch>
        </p:blipFill>
        <p:spPr bwMode="auto">
          <a:xfrm>
            <a:off x="7343800" y="1988840"/>
            <a:ext cx="1800200" cy="17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Рисунок 10"/>
          <p:cNvPicPr/>
          <p:nvPr/>
        </p:nvPicPr>
        <p:blipFill>
          <a:blip r:embed="rId2" cstate="print"/>
          <a:srcRect l="66142" t="2995" r="1574"/>
          <a:stretch>
            <a:fillRect/>
          </a:stretch>
        </p:blipFill>
        <p:spPr bwMode="auto">
          <a:xfrm>
            <a:off x="6372200" y="3861048"/>
            <a:ext cx="1872208" cy="17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Рисунок 11" descr="http://files.stroyinf.ru/Data1/11/11311/x008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229200"/>
            <a:ext cx="1049655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548144" y="6021288"/>
            <a:ext cx="35958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b="1" i="1" dirty="0" smtClean="0"/>
              <a:t>a</a:t>
            </a:r>
            <a:r>
              <a:rPr lang="ru-RU" b="1" i="1" dirty="0" smtClean="0"/>
              <a:t>) мало; </a:t>
            </a:r>
            <a:r>
              <a:rPr lang="en-US" b="1" i="1" dirty="0" smtClean="0"/>
              <a:t>b</a:t>
            </a:r>
            <a:r>
              <a:rPr lang="ru-RU" b="1" i="1" dirty="0" smtClean="0"/>
              <a:t>) оптимально; </a:t>
            </a:r>
            <a:r>
              <a:rPr lang="en-US" b="1" i="1" dirty="0" smtClean="0"/>
              <a:t>c</a:t>
            </a:r>
            <a:r>
              <a:rPr lang="ru-RU" b="1" i="1" dirty="0" smtClean="0"/>
              <a:t>) много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188640"/>
            <a:ext cx="6588224" cy="722049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000" b="1" dirty="0" smtClean="0"/>
              <a:t>Определение показателя стекания вяжущего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827584" y="980728"/>
            <a:ext cx="7560840" cy="9361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6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b="1" i="1" dirty="0" smtClean="0"/>
              <a:t>Определение показателя стекания методом </a:t>
            </a:r>
            <a:r>
              <a:rPr lang="ru-RU" sz="2000" b="1" i="1" dirty="0" err="1" smtClean="0"/>
              <a:t>Пирекса</a:t>
            </a:r>
            <a:endParaRPr lang="ru-RU" sz="2000" b="1" i="1" dirty="0" smtClean="0"/>
          </a:p>
        </p:txBody>
      </p:sp>
      <p:sp>
        <p:nvSpPr>
          <p:cNvPr id="6" name="AutoShape 2061"/>
          <p:cNvSpPr>
            <a:spLocks noChangeArrowheads="1"/>
          </p:cNvSpPr>
          <p:nvPr/>
        </p:nvSpPr>
        <p:spPr bwMode="auto">
          <a:xfrm>
            <a:off x="107504" y="2060848"/>
            <a:ext cx="5184576" cy="468052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7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Еще одним методом, позволяющим определить стекание вяжущего, является метод </a:t>
            </a:r>
            <a:r>
              <a:rPr lang="ru-RU" sz="1600" dirty="0" err="1" smtClean="0"/>
              <a:t>Пирекса</a:t>
            </a:r>
            <a:r>
              <a:rPr lang="ru-RU" sz="1600" dirty="0" smtClean="0"/>
              <a:t>. Суть метода заключается в том, что в прозрачный стеклянный контейнер размером 20*20*5 см засыпается определенное количество смеси, после чего он ставится в сушильный шкаф на 1 час при температуре 121 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С. Визуальная оценка показателя стекания определяется через час по остаткам битума на дне стеклянного контейнера или по текстуре его следа на бумаге</a:t>
            </a:r>
            <a:endParaRPr lang="ru-RU" sz="1600" b="1" i="1" dirty="0" smtClean="0"/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188640"/>
            <a:ext cx="7200800" cy="100811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/>
              <a:t>Количество воздушных пустот (пористость) дренирующих асфальтобетонов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107504" y="1484784"/>
            <a:ext cx="5256584" cy="518457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endParaRPr lang="ru-RU" sz="2000" dirty="0" smtClean="0"/>
          </a:p>
          <a:p>
            <a:pPr algn="just"/>
            <a:r>
              <a:rPr lang="ru-RU" sz="2000" dirty="0" smtClean="0"/>
              <a:t>В США широко используется прибор </a:t>
            </a:r>
            <a:r>
              <a:rPr lang="ru-RU" sz="2000" dirty="0" err="1" smtClean="0"/>
              <a:t>CoreLok</a:t>
            </a:r>
            <a:r>
              <a:rPr lang="ru-RU" sz="2000" dirty="0" smtClean="0"/>
              <a:t>®  фирмы DBA </a:t>
            </a:r>
            <a:r>
              <a:rPr lang="ru-RU" sz="2000" dirty="0" err="1" smtClean="0"/>
              <a:t>Engineering</a:t>
            </a:r>
            <a:r>
              <a:rPr lang="ru-RU" sz="2000" dirty="0" smtClean="0"/>
              <a:t> </a:t>
            </a:r>
            <a:r>
              <a:rPr lang="ru-RU" sz="2000" dirty="0" err="1" smtClean="0"/>
              <a:t>Ltd</a:t>
            </a:r>
            <a:r>
              <a:rPr lang="ru-RU" sz="2000" dirty="0" smtClean="0"/>
              <a:t>. Данный прибор позволяет определять процентное содержание воздушных пустот в соответствии с программой </a:t>
            </a:r>
            <a:r>
              <a:rPr lang="en-US" sz="2000" dirty="0" err="1" smtClean="0"/>
              <a:t>Superpave</a:t>
            </a:r>
            <a:r>
              <a:rPr lang="en-US" sz="2000" dirty="0" smtClean="0"/>
              <a:t> </a:t>
            </a:r>
            <a:r>
              <a:rPr lang="ru-RU" sz="2000" dirty="0" smtClean="0"/>
              <a:t>на щебенистых образцах содержащих достаточно большое количество вяжущего. К таким смесям относится и дренирующий пористый асфальтобетон.</a:t>
            </a:r>
          </a:p>
          <a:p>
            <a:pPr algn="just"/>
            <a:r>
              <a:rPr lang="ru-RU" sz="2000" dirty="0" smtClean="0"/>
              <a:t>Прибор работает путем герметизации образцов и дальнейшего определения их плотности и пористости. При этом боковые грани и низ образца обрабатываются полимерным пакетом.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r="2986" b="755"/>
          <a:stretch>
            <a:fillRect/>
          </a:stretch>
        </p:blipFill>
        <p:spPr bwMode="auto">
          <a:xfrm>
            <a:off x="5508104" y="2204864"/>
            <a:ext cx="349268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5508104" y="5157192"/>
            <a:ext cx="352839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i="1" dirty="0" smtClean="0"/>
              <a:t>Прибор </a:t>
            </a:r>
            <a:r>
              <a:rPr lang="en-US" b="1" i="1" dirty="0" err="1" smtClean="0"/>
              <a:t>CoreLok</a:t>
            </a:r>
            <a:r>
              <a:rPr lang="ru-RU" b="1" i="1" dirty="0" smtClean="0"/>
              <a:t>®  фирмы </a:t>
            </a:r>
            <a:r>
              <a:rPr lang="en-US" b="1" i="1" dirty="0" smtClean="0"/>
              <a:t>DBA Engineering Ltd </a:t>
            </a:r>
            <a:r>
              <a:rPr lang="ru-RU" b="1" i="1" dirty="0" smtClean="0"/>
              <a:t>для определения содержания воздушных пустот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188640"/>
            <a:ext cx="7200800" cy="100811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/>
              <a:t>Количество воздушных пустот (пористость) дренирующих асфальтобетонов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061"/>
          <p:cNvSpPr>
            <a:spLocks noChangeArrowheads="1"/>
          </p:cNvSpPr>
          <p:nvPr/>
        </p:nvSpPr>
        <p:spPr bwMode="auto">
          <a:xfrm>
            <a:off x="0" y="1484784"/>
            <a:ext cx="5868144" cy="537321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  <a:alpha val="89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15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500" dirty="0" smtClean="0"/>
              <a:t>Как правило, в США количество воздушных пустот в дренирующем асфальтобетоне находится в диапазоне от 15 до 22 %, но в некоторых нормативных документах отдельных штатов существуют требования по минимальному значению пустот равному 18 %.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500" dirty="0" smtClean="0"/>
              <a:t>В странах Европы значения остаточной пористости немного выше и составляют 18-25 %.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500" dirty="0" smtClean="0"/>
              <a:t>В Германии в начале 1990-х годов содержание воздушных пустот находилось в пределах 15-17 %, а начиная с середины 2006 года изменилось в сторону увеличения и составило от 22 до 28%.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500" dirty="0" smtClean="0"/>
              <a:t> В других европейских странах, таких как Швейцария, Бельгия и Голландия, содержание воздушных пор должно находиться в пределах 18-20 % для дренирующего асфальтобетона.</a:t>
            </a:r>
          </a:p>
          <a:p>
            <a:pPr>
              <a:lnSpc>
                <a:spcPct val="150000"/>
              </a:lnSpc>
            </a:pPr>
            <a:endParaRPr lang="ru-RU" sz="15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30243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5868144" y="3284984"/>
            <a:ext cx="302433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Вид образцов из дренирующих асфальтобетонных смесей</a:t>
            </a:r>
            <a:endParaRPr lang="ru-RU" sz="1600" dirty="0"/>
          </a:p>
        </p:txBody>
      </p:sp>
      <p:pic>
        <p:nvPicPr>
          <p:cNvPr id="7" name="Рисунок 6" descr="ThinSection_NanoIndentation.png"/>
          <p:cNvPicPr>
            <a:picLocks noChangeAspect="1"/>
          </p:cNvPicPr>
          <p:nvPr/>
        </p:nvPicPr>
        <p:blipFill>
          <a:blip r:embed="rId3" cstate="print"/>
          <a:srcRect l="55184" t="7357" r="3428" b="9866"/>
          <a:stretch>
            <a:fillRect/>
          </a:stretch>
        </p:blipFill>
        <p:spPr>
          <a:xfrm>
            <a:off x="6084168" y="3892086"/>
            <a:ext cx="2687068" cy="2965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61"/>
          <p:cNvSpPr>
            <a:spLocks noChangeArrowheads="1"/>
          </p:cNvSpPr>
          <p:nvPr/>
        </p:nvSpPr>
        <p:spPr bwMode="auto">
          <a:xfrm>
            <a:off x="1259632" y="188640"/>
            <a:ext cx="7200800" cy="72008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  <a:alpha val="86000"/>
            </a:schemeClr>
          </a:solidFill>
          <a:ln w="190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Фильтрационная способность </a:t>
            </a:r>
            <a:r>
              <a:rPr lang="ru-RU" sz="2400" b="1" dirty="0" smtClean="0"/>
              <a:t>дренирующих асфальтобетонов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4725144"/>
            <a:ext cx="550810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Схема прибора с установленным в ней образцом и налитой жидкостью</a:t>
            </a:r>
            <a:endParaRPr lang="ru-RU" sz="14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1261" r="1667" b="998"/>
          <a:stretch>
            <a:fillRect/>
          </a:stretch>
        </p:blipFill>
        <p:spPr bwMode="auto">
          <a:xfrm>
            <a:off x="3599384" y="1196752"/>
            <a:ext cx="55446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96698"/>
            <a:ext cx="3563888" cy="44319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Последовательность испытания заключается в пяти повторениях на каждом образце, после чего определяют средний коэффициент фильтрации по следующей формуле: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r>
              <a:rPr lang="en-US" sz="1400" dirty="0" smtClean="0">
                <a:latin typeface="+mj-lt"/>
              </a:rPr>
              <a:t>K</a:t>
            </a:r>
            <a:r>
              <a:rPr lang="ru-RU" sz="1400" dirty="0" smtClean="0">
                <a:latin typeface="+mj-lt"/>
              </a:rPr>
              <a:t> - </a:t>
            </a:r>
            <a:r>
              <a:rPr lang="ru-RU" sz="1600" dirty="0" smtClean="0">
                <a:latin typeface="+mj-lt"/>
              </a:rPr>
              <a:t>коэффициент фильтрации</a:t>
            </a:r>
          </a:p>
          <a:p>
            <a:r>
              <a:rPr lang="en-US" sz="1600" dirty="0" smtClean="0">
                <a:latin typeface="+mj-lt"/>
              </a:rPr>
              <a:t>a</a:t>
            </a:r>
            <a:r>
              <a:rPr lang="ru-RU" sz="1600" dirty="0" smtClean="0">
                <a:latin typeface="+mj-lt"/>
              </a:rPr>
              <a:t> - площадь поперечного сечения напорной трубки</a:t>
            </a:r>
          </a:p>
          <a:p>
            <a:r>
              <a:rPr lang="en-US" sz="1600" dirty="0" smtClean="0">
                <a:latin typeface="+mj-lt"/>
              </a:rPr>
              <a:t>L</a:t>
            </a:r>
            <a:r>
              <a:rPr lang="ru-RU" sz="1600" dirty="0" smtClean="0">
                <a:latin typeface="+mj-lt"/>
              </a:rPr>
              <a:t> - длина образца</a:t>
            </a:r>
          </a:p>
          <a:p>
            <a:r>
              <a:rPr lang="en-US" sz="1600" dirty="0" smtClean="0">
                <a:latin typeface="+mj-lt"/>
              </a:rPr>
              <a:t>A</a:t>
            </a:r>
            <a:r>
              <a:rPr lang="ru-RU" sz="1600" dirty="0" smtClean="0">
                <a:latin typeface="+mj-lt"/>
              </a:rPr>
              <a:t> - Площадь поперечного сечения мерного цилиндра прибора</a:t>
            </a:r>
          </a:p>
          <a:p>
            <a:r>
              <a:rPr lang="en-US" sz="1600" dirty="0" smtClean="0">
                <a:latin typeface="+mj-lt"/>
              </a:rPr>
              <a:t>t</a:t>
            </a:r>
            <a:r>
              <a:rPr lang="ru-RU" sz="1600" dirty="0" smtClean="0">
                <a:latin typeface="+mj-lt"/>
              </a:rPr>
              <a:t> – время прохождения воды от </a:t>
            </a:r>
            <a:r>
              <a:rPr lang="en-US" sz="1600" dirty="0" smtClean="0">
                <a:latin typeface="+mj-lt"/>
              </a:rPr>
              <a:t>h</a:t>
            </a:r>
            <a:r>
              <a:rPr lang="ru-RU" sz="1600" baseline="-25000" dirty="0" smtClean="0">
                <a:latin typeface="+mj-lt"/>
              </a:rPr>
              <a:t>1</a:t>
            </a:r>
            <a:r>
              <a:rPr lang="ru-RU" sz="1600" dirty="0" smtClean="0">
                <a:latin typeface="+mj-lt"/>
              </a:rPr>
              <a:t> до </a:t>
            </a:r>
            <a:r>
              <a:rPr lang="en-US" sz="1600" dirty="0" smtClean="0">
                <a:latin typeface="+mj-lt"/>
              </a:rPr>
              <a:t>h</a:t>
            </a:r>
            <a:r>
              <a:rPr lang="ru-RU" sz="1600" baseline="-25000" dirty="0" smtClean="0">
                <a:latin typeface="+mj-lt"/>
              </a:rPr>
              <a:t>2</a:t>
            </a:r>
            <a:r>
              <a:rPr lang="ru-RU" sz="1600" dirty="0" smtClean="0">
                <a:latin typeface="+mj-lt"/>
              </a:rPr>
              <a:t> </a:t>
            </a:r>
          </a:p>
          <a:p>
            <a:r>
              <a:rPr lang="en-US" sz="1600" dirty="0" smtClean="0">
                <a:latin typeface="+mj-lt"/>
              </a:rPr>
              <a:t>h</a:t>
            </a:r>
            <a:r>
              <a:rPr lang="ru-RU" sz="1600" baseline="-25000" dirty="0" smtClean="0">
                <a:latin typeface="+mj-lt"/>
              </a:rPr>
              <a:t>1</a:t>
            </a:r>
            <a:r>
              <a:rPr lang="ru-RU" sz="1600" dirty="0" smtClean="0">
                <a:latin typeface="+mj-lt"/>
              </a:rPr>
              <a:t> – начальная высота	</a:t>
            </a:r>
          </a:p>
          <a:p>
            <a:r>
              <a:rPr lang="en-US" sz="1600" dirty="0" smtClean="0">
                <a:latin typeface="+mj-lt"/>
              </a:rPr>
              <a:t>h</a:t>
            </a:r>
            <a:r>
              <a:rPr lang="ru-RU" sz="1600" baseline="-25000" dirty="0" smtClean="0">
                <a:latin typeface="+mj-lt"/>
              </a:rPr>
              <a:t>2</a:t>
            </a:r>
            <a:r>
              <a:rPr lang="ru-RU" sz="1600" dirty="0" smtClean="0">
                <a:latin typeface="+mj-lt"/>
              </a:rPr>
              <a:t> – конечная высота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72593" b="79099"/>
          <a:stretch>
            <a:fillRect/>
          </a:stretch>
        </p:blipFill>
        <p:spPr bwMode="auto">
          <a:xfrm>
            <a:off x="1043608" y="2492896"/>
            <a:ext cx="1418283" cy="3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55576" y="5733256"/>
            <a:ext cx="756084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Испытание по определению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фильтрационных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способностей дренирующего асфальтобетона в США рекомендуется проводить при температуре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20+/- 2 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1745</Words>
  <Application>Microsoft Office PowerPoint</Application>
  <PresentationFormat>Экран (4:3)</PresentationFormat>
  <Paragraphs>154</Paragraphs>
  <Slides>32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Голюбин КД</dc:creator>
  <cp:lastModifiedBy>admin</cp:lastModifiedBy>
  <cp:revision>74</cp:revision>
  <dcterms:created xsi:type="dcterms:W3CDTF">2015-05-14T09:43:35Z</dcterms:created>
  <dcterms:modified xsi:type="dcterms:W3CDTF">2015-06-08T13:53:10Z</dcterms:modified>
</cp:coreProperties>
</file>